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d692b326a_8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9d692b326a_8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bd43099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bd43099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bd43099e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bd43099e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d692b326a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d692b326a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d692b326a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9d692b326a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bd43099e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bd43099e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d692b326a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d692b326a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d692b326a_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d692b326a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bd43099e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bd43099e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d692b326a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d692b326a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d692b326a_8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d692b326a_8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d692b326a_8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d692b326a_8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bd43099e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9bd43099e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d692b326a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9d692b326a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d692b326a_8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d692b326a_8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d692b326a_8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d692b326a_8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d692b326a_8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d692b326a_8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d692b326a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9d692b326a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d692b326a_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d692b326a_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bd43099e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bd43099e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d692b326a_8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9d692b326a_8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d692b326a_8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9d692b326a_8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d5beeb6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d5beeb6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d692b326a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d692b326a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9d692b326a_8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9d692b326a_8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9d692b326a_5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9d692b326a_5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9bd43099e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9bd43099e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9d692b326a_8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9d692b326a_8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9d692b326a_8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9d692b326a_8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9d692b326a_8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9d692b326a_8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</a:rPr>
              <a:t>scatter plot과 line plot을 함께 볼 수 있는 regplot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regplot의 라인플랏은 점들의 경향성을 예측하는 방향으로 그려짐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방향만 보면 음의 상관관계처럼 보일 수 있으나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라인플랏의 범위 안에 들어와있는 점이 많지 않기 때문에 특별히 상관관계가 있다고 보기는 어렵다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9bd43099e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9bd43099e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bd43099e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9bd43099e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9d692b326a_8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9d692b326a_8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d5beeb6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d5beeb6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9d692b326a_8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9d692b326a_8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d692b326a_8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d692b326a_8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9bd43099e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9bd43099e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bd43099e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9bd43099e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bd43099e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bd43099e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bd43099e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9bd43099e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9bd43099e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9bd43099e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bd43099e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9bd43099e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9d692b326a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9d692b326a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9bd43099e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9bd43099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9d5beeb6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9d5beeb6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9d692b326a_8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9d692b326a_8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9d692b326a_8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9d692b326a_8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bd43099e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bd43099e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9d692b326a_8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9d692b326a_8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d5beeb67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d5beeb67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d5beeb67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d5beeb6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bd43099e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bd43099e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bd43099e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bd43099e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B2Gt-zkMUWUEExld_xg5tNnEKFeuCkMe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Tx9_JG-7b5uQJFjg5KQ1yLyM9vkaMwxi/vie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B2Gt-zkMUWUEExld_xg5tNnEKFeuCkMe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Tx9_JG-7b5uQJFjg5KQ1yLyM9vkaMwxi/view" TargetMode="External"/><Relationship Id="rId6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Relationship Id="rId4" Type="http://schemas.openxmlformats.org/officeDocument/2006/relationships/image" Target="../media/image41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rive.google.com/file/d/1B2Gt-zkMUWUEExld_xg5tNnEKFeuCkMe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Tx9_JG-7b5uQJFjg5KQ1yLyM9vkaMwxi/view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Relationship Id="rId4" Type="http://schemas.openxmlformats.org/officeDocument/2006/relationships/image" Target="../media/image41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chemeClr val="lt1"/>
                </a:solidFill>
              </a:rPr>
              <a:t>미세먼지, 과연 폐암의 대주주인가?</a:t>
            </a:r>
            <a:endParaRPr b="1" sz="7200">
              <a:solidFill>
                <a:schemeClr val="lt1"/>
              </a:solidFill>
            </a:endParaRPr>
          </a:p>
        </p:txBody>
      </p:sp>
      <p:pic>
        <p:nvPicPr>
          <p:cNvPr id="55" name="Google Shape;55;p13" title="y2mate.com - Happy Song  Frank Mills New Digital Recording version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313" y="3488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y2mate.com - MBC 오늘의 날씨 BGM Frank Mills The Happy Song 초급 하.mp3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488" y="34889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2960350" y="66870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10" name="Google Shape;110;p22"/>
          <p:cNvSpPr txBox="1"/>
          <p:nvPr/>
        </p:nvSpPr>
        <p:spPr>
          <a:xfrm>
            <a:off x="3136950" y="1863375"/>
            <a:ext cx="2870100" cy="4002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프로젝트 소개</a:t>
            </a:r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3136950" y="2842650"/>
            <a:ext cx="2870100" cy="4002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데이터 시각화</a:t>
            </a: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3136950" y="1350200"/>
            <a:ext cx="2870100" cy="4002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팀 소개</a:t>
            </a:r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3136950" y="2376550"/>
            <a:ext cx="2870100" cy="4002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데이터 전처리</a:t>
            </a:r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3136950" y="3288088"/>
            <a:ext cx="2870100" cy="4002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결론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300">
                <a:solidFill>
                  <a:schemeClr val="lt1"/>
                </a:solidFill>
              </a:rPr>
              <a:t>프로젝트 소개</a:t>
            </a:r>
            <a:endParaRPr b="1" sz="7300">
              <a:solidFill>
                <a:schemeClr val="lt1"/>
              </a:solidFill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3792300" y="3294300"/>
            <a:ext cx="155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arenBoth"/>
            </a:pPr>
            <a:r>
              <a:rPr lang="ko" sz="1500">
                <a:solidFill>
                  <a:srgbClr val="FFFFFF"/>
                </a:solidFill>
              </a:rPr>
              <a:t>가설 소개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arenBoth"/>
            </a:pPr>
            <a:r>
              <a:rPr lang="ko" sz="1500">
                <a:solidFill>
                  <a:srgbClr val="FFFFFF"/>
                </a:solidFill>
              </a:rPr>
              <a:t>자료 소개</a:t>
            </a:r>
            <a:endParaRPr sz="1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75" y="580675"/>
            <a:ext cx="4783975" cy="451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300" y="2488350"/>
            <a:ext cx="3732400" cy="15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프로젝트 소개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프로젝트 소개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2135550" y="1051375"/>
            <a:ext cx="4680000" cy="492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가설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2135538" y="1930125"/>
            <a:ext cx="46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미세먼지 농도와 폐암 발병률은 비례</a:t>
            </a:r>
            <a:endParaRPr sz="1800"/>
          </a:p>
        </p:txBody>
      </p:sp>
      <p:sp>
        <p:nvSpPr>
          <p:cNvPr id="135" name="Google Shape;135;p25"/>
          <p:cNvSpPr txBox="1"/>
          <p:nvPr/>
        </p:nvSpPr>
        <p:spPr>
          <a:xfrm>
            <a:off x="1710225" y="2875663"/>
            <a:ext cx="6009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&gt; </a:t>
            </a:r>
            <a:r>
              <a:rPr b="1" lang="ko" sz="1300">
                <a:solidFill>
                  <a:srgbClr val="CC4125"/>
                </a:solidFill>
              </a:rPr>
              <a:t>서브 가설</a:t>
            </a:r>
            <a:r>
              <a:rPr lang="ko" sz="1300"/>
              <a:t> (1) 미세먼지 농도는 시간이 지남에 따라 증가하고 있을 것이다.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&gt; </a:t>
            </a:r>
            <a:r>
              <a:rPr b="1" lang="ko" sz="1300">
                <a:solidFill>
                  <a:srgbClr val="CC4125"/>
                </a:solidFill>
              </a:rPr>
              <a:t>서브 가설</a:t>
            </a:r>
            <a:r>
              <a:rPr lang="ko" sz="1300"/>
              <a:t> (2) 중국과 가까운 서쪽 지방이 미세먼지 농도가 높을 것이다.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chemeClr val="lt1"/>
                </a:solidFill>
              </a:rPr>
              <a:t>데이터 전처리</a:t>
            </a:r>
            <a:endParaRPr b="1" sz="7200">
              <a:solidFill>
                <a:schemeClr val="lt1"/>
              </a:solidFill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553225" y="3260950"/>
            <a:ext cx="393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시도별 암 환자 수 (2009 ~ 2020)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시도별 미세먼지 농도 (2010 ~ 2021)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시도별 총 인구수 (1960 ~ 2021)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광역시도 경계 json (2022년 11월)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00" y="856550"/>
            <a:ext cx="2875743" cy="4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810" y="856550"/>
            <a:ext cx="2355161" cy="414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438" y="856550"/>
            <a:ext cx="2299262" cy="4138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 전처리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0" y="352600"/>
            <a:ext cx="30504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사용 자료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 전처리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56" name="Google Shape;156;p28"/>
          <p:cNvSpPr txBox="1"/>
          <p:nvPr/>
        </p:nvSpPr>
        <p:spPr>
          <a:xfrm>
            <a:off x="0" y="367675"/>
            <a:ext cx="30054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컬럼 파악, 사용할 데이터 선정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0" y="1109425"/>
            <a:ext cx="8375999" cy="37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 전처리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" y="580607"/>
            <a:ext cx="2612909" cy="134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735" y="615600"/>
            <a:ext cx="2730891" cy="141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750" y="3492234"/>
            <a:ext cx="2612907" cy="165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7203" y="3299365"/>
            <a:ext cx="2833847" cy="1787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9"/>
          <p:cNvCxnSpPr/>
          <p:nvPr/>
        </p:nvCxnSpPr>
        <p:spPr>
          <a:xfrm>
            <a:off x="1294452" y="1049812"/>
            <a:ext cx="719100" cy="6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9"/>
          <p:cNvCxnSpPr/>
          <p:nvPr/>
        </p:nvCxnSpPr>
        <p:spPr>
          <a:xfrm flipH="1">
            <a:off x="6980061" y="745485"/>
            <a:ext cx="534000" cy="658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9"/>
          <p:cNvCxnSpPr/>
          <p:nvPr/>
        </p:nvCxnSpPr>
        <p:spPr>
          <a:xfrm flipH="1" rot="10800000">
            <a:off x="1372452" y="3704210"/>
            <a:ext cx="563100" cy="830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9"/>
          <p:cNvCxnSpPr/>
          <p:nvPr/>
        </p:nvCxnSpPr>
        <p:spPr>
          <a:xfrm rot="10800000">
            <a:off x="6834110" y="3719194"/>
            <a:ext cx="825900" cy="800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8238" y="580600"/>
            <a:ext cx="4599863" cy="470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1968575" y="1922950"/>
            <a:ext cx="1412400" cy="492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연도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968575" y="2813775"/>
            <a:ext cx="1412400" cy="492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지역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3894125" y="1922950"/>
            <a:ext cx="3424200" cy="492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미세먼지 (PM2.5 / PM10)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3894125" y="2776225"/>
            <a:ext cx="3424200" cy="492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폐암 발병률 / 인구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 전처리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81" name="Google Shape;181;p30"/>
          <p:cNvSpPr txBox="1"/>
          <p:nvPr/>
        </p:nvSpPr>
        <p:spPr>
          <a:xfrm>
            <a:off x="0" y="352600"/>
            <a:ext cx="30204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주요 변수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chemeClr val="lt1"/>
                </a:solidFill>
              </a:rPr>
              <a:t>데이터 시각화</a:t>
            </a:r>
            <a:endParaRPr b="1" sz="7200">
              <a:solidFill>
                <a:schemeClr val="lt1"/>
              </a:solidFill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553225" y="3260950"/>
            <a:ext cx="393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ko">
                <a:solidFill>
                  <a:schemeClr val="lt1"/>
                </a:solidFill>
              </a:rPr>
              <a:t>시각화 필요성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폐암 환자  데이터 시각화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미세먼지 데이터 시각화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>
                <a:solidFill>
                  <a:srgbClr val="FFFFFF"/>
                </a:solidFill>
              </a:rPr>
              <a:t>미세먼지와 폐암 환자의 상관관계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chemeClr val="lt1"/>
                </a:solidFill>
              </a:rPr>
              <a:t>귤처럼 상큼한 4조</a:t>
            </a:r>
            <a:endParaRPr b="1" sz="7200">
              <a:solidFill>
                <a:schemeClr val="lt1"/>
              </a:solidFill>
            </a:endParaRPr>
          </a:p>
        </p:txBody>
      </p:sp>
      <p:pic>
        <p:nvPicPr>
          <p:cNvPr id="62" name="Google Shape;62;p14" title="y2mate.com - Happy Song  Frank Mills New Digital Recording version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313" y="3488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y2mate.com - MBC 오늘의 날씨 BGM Frank Mills The Happy Song 초급 하.mp3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488" y="3488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250" y="706425"/>
            <a:ext cx="1875775" cy="13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시각화의 필요성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93" name="Google Shape;193;p32"/>
          <p:cNvSpPr txBox="1"/>
          <p:nvPr/>
        </p:nvSpPr>
        <p:spPr>
          <a:xfrm>
            <a:off x="300750" y="1544625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시각화 전 자료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687925" y="1544625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사용 자료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0" y="497925"/>
            <a:ext cx="879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시계열, 공간적 자료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시계열로 10년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공간적으로 16개 시도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 그냥 데이터로는 특징 잡아내기 힘듦 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963" y="2122600"/>
            <a:ext cx="2176675" cy="26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>
            <a:off x="1301100" y="2204725"/>
            <a:ext cx="1934400" cy="257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샘플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925" y="1987788"/>
            <a:ext cx="2102500" cy="28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225" y="3227525"/>
            <a:ext cx="3370524" cy="17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/>
        </p:nvSpPr>
        <p:spPr>
          <a:xfrm>
            <a:off x="3444750" y="2271600"/>
            <a:ext cx="2254500" cy="600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</a:rPr>
              <a:t>폐암 환자 수</a:t>
            </a:r>
            <a:endParaRPr b="1"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폐암환자 데이터 시각화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10" name="Google Shape;210;p34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폐암환자 비율(/총인구) 추이 선그래프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112400" y="1015800"/>
            <a:ext cx="435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/>
              <a:t>폐암 발병률은 시간이 갈수록 증가</a:t>
            </a:r>
            <a:endParaRPr sz="1600"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50" y="1378125"/>
            <a:ext cx="7530701" cy="37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폐암환자 데이터 시각화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연도-지역별 폐암환자 비율(/총인구) 추이 지도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250" y="1450368"/>
            <a:ext cx="4351500" cy="3576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/>
        </p:nvSpPr>
        <p:spPr>
          <a:xfrm>
            <a:off x="112400" y="1015800"/>
            <a:ext cx="639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전남, 경북, 전북 순으로 폐암환자 비율이 높게 나타남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폐암환자 데이터 시각화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폐암환자 비율(/총인구) 추이 박스플롯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4640125" y="1160725"/>
            <a:ext cx="4351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전남, 경북, 전북 순으로 폐암환자 비율이 높게 나타남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박스플롯 그림 설명(참고)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최대값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75%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중앙값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25%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최소값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동그라미가 범위 밖에 나타날 경우, 이상치로 봄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모든 데이터가 속한 범위를 설명</a:t>
            </a:r>
            <a:endParaRPr sz="1600"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0" y="1474775"/>
            <a:ext cx="3935100" cy="27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3444750" y="2271600"/>
            <a:ext cx="2254500" cy="600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</a:rPr>
              <a:t>미세먼지</a:t>
            </a:r>
            <a:endParaRPr b="1"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/>
        </p:nvSpPr>
        <p:spPr>
          <a:xfrm>
            <a:off x="3444750" y="2271600"/>
            <a:ext cx="22545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FF9900"/>
                </a:solidFill>
              </a:rPr>
              <a:t>과연?</a:t>
            </a:r>
            <a:endParaRPr b="1" sz="27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미세먼지 데이터 시각화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45" name="Google Shape;245;p39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 미세먼지 추이 선그래프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112400" y="1015800"/>
            <a:ext cx="65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(서브가설1) 미세먼지 농도는 예상과 다르게 감소하고 있음</a:t>
            </a:r>
            <a:endParaRPr sz="1600"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38" y="1421325"/>
            <a:ext cx="7425326" cy="37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미세먼지 데이터 시각화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53" name="Google Shape;253;p40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 미세먼지 추이 지도그래프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4640125" y="1173575"/>
            <a:ext cx="4503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지역별 미세먼지 농도의 연도별 변화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(서브 가설2)</a:t>
            </a:r>
            <a:br>
              <a:rPr lang="ko" sz="1600"/>
            </a:br>
            <a:r>
              <a:rPr lang="ko" sz="1600"/>
              <a:t>중국과 가까운 서쪽 지역이 꼭 미세먼지가 높다고 단정지을 수 없음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13" y="1398500"/>
            <a:ext cx="2810876" cy="32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미세먼지 데이터 시각화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62" name="Google Shape;262;p41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 미세먼지 추이 막대그래프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4640125" y="1849150"/>
            <a:ext cx="4034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상/하위 3개 </a:t>
            </a:r>
            <a:r>
              <a:rPr lang="ko" sz="1600"/>
              <a:t>지역별 미세먼지 농도의 연도별 변화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미세먼지 농도가 가장 높은 지역과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낮은 지역은 약 30%정도의 차이를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보임</a:t>
            </a:r>
            <a:endParaRPr sz="1600"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25" y="1173575"/>
            <a:ext cx="2569059" cy="3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미세먼지 데이터 시각화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71" name="Google Shape;271;p42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 미세먼지 추이 박스플롯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4640125" y="1173575"/>
            <a:ext cx="4503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지역별 미세먼지 농도 분포의 연도별 변화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이상치가 있긴 하나 전체적으로 값들이 특이한 분포를 보이지는 않음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750"/>
            <a:ext cx="4047501" cy="28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초</a:t>
            </a:r>
            <a:r>
              <a:rPr b="1" lang="ko"/>
              <a:t>미세먼지 데이터 시각화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80" name="Google Shape;280;p43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 초미세먼지 추이 박스플롯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4640125" y="1173575"/>
            <a:ext cx="4503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지역별 초미세먼지 농도의 연도별 변화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2015년부터 데이터가 나오기 시작하여  2015년 이전 데이터값은 없음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미세먼지와 비슷한 추이를 보임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0525"/>
            <a:ext cx="4047499" cy="23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/>
        </p:nvSpPr>
        <p:spPr>
          <a:xfrm>
            <a:off x="3074850" y="1745675"/>
            <a:ext cx="2994300" cy="600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</a:rPr>
              <a:t>미세먼지와 폐암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89" name="Google Shape;289;p44"/>
          <p:cNvSpPr txBox="1"/>
          <p:nvPr/>
        </p:nvSpPr>
        <p:spPr>
          <a:xfrm>
            <a:off x="3444750" y="2497025"/>
            <a:ext cx="22545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FF9900"/>
                </a:solidFill>
              </a:rPr>
              <a:t>상관관계</a:t>
            </a:r>
            <a:endParaRPr b="1" sz="27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미세먼지와 폐암 환자의 상관관계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</a:t>
            </a:r>
            <a:r>
              <a:rPr lang="ko"/>
              <a:t> - - - - - - - - - - - - - - - - - - - - - - - - - - </a:t>
            </a:r>
            <a:endParaRPr/>
          </a:p>
        </p:txBody>
      </p:sp>
      <p:sp>
        <p:nvSpPr>
          <p:cNvPr id="295" name="Google Shape;295;p45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연도별 미세먼지, 폐암 추이 선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112400" y="1015800"/>
            <a:ext cx="753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단위가 다른 두 자료를 같은 그래프에 넣으니 한눈에 파악하기 어려움</a:t>
            </a:r>
            <a:endParaRPr sz="1600"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00" y="1446900"/>
            <a:ext cx="7243200" cy="36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미세먼지와 폐암 환자의 상관관계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303" name="Google Shape;303;p46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연도별 미세먼지, 폐암 추이 선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112400" y="1015800"/>
            <a:ext cx="753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Y축을 추가하여 단위가 다른 두 데이터를 비교</a:t>
            </a:r>
            <a:endParaRPr sz="1600"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800" y="1674300"/>
            <a:ext cx="6938400" cy="34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미세먼지와 폐암 환자의 상관관계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311" name="Google Shape;311;p47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연도별 미세먼지, 폐암 추이 산점도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12" name="Google Shape;312;p47"/>
          <p:cNvSpPr txBox="1"/>
          <p:nvPr/>
        </p:nvSpPr>
        <p:spPr>
          <a:xfrm>
            <a:off x="112400" y="1015800"/>
            <a:ext cx="721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단순 산점도 그래프로는 관계성을 파악하기 어려움</a:t>
            </a:r>
            <a:endParaRPr sz="1600"/>
          </a:p>
        </p:txBody>
      </p:sp>
      <p:pic>
        <p:nvPicPr>
          <p:cNvPr id="313" name="Google Shape;3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38" y="1502850"/>
            <a:ext cx="6919924" cy="34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미세먼지와 폐암 환자의 상관관계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319" name="Google Shape;319;p48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연도별 미세먼지, 폐암 추이 산점도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112400" y="1015800"/>
            <a:ext cx="721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regplot으로 경향성과 상관관계를 파악  </a:t>
            </a:r>
            <a:endParaRPr sz="1600"/>
          </a:p>
        </p:txBody>
      </p:sp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700" y="1446900"/>
            <a:ext cx="7264600" cy="36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chemeClr val="lt1"/>
                </a:solidFill>
              </a:rPr>
              <a:t>결론</a:t>
            </a:r>
            <a:endParaRPr b="1"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결론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521475" y="932063"/>
            <a:ext cx="619125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/>
        </p:nvSpPr>
        <p:spPr>
          <a:xfrm>
            <a:off x="1857750" y="2359250"/>
            <a:ext cx="542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미세먼지와 폐암은 특별한 연관성을 찾을 수는 없었다.</a:t>
            </a:r>
            <a:endParaRPr b="1" sz="3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chemeClr val="lt1"/>
                </a:solidFill>
              </a:rPr>
              <a:t>이 뒤로는 삭제할 슬라이드</a:t>
            </a:r>
            <a:endParaRPr b="1"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chemeClr val="lt1"/>
                </a:solidFill>
              </a:rPr>
              <a:t>이 뒤로는 삭제할 슬라이드</a:t>
            </a:r>
            <a:endParaRPr b="1"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chemeClr val="lt1"/>
                </a:solidFill>
              </a:rPr>
              <a:t>이 뒤로는 삭제할 슬라이드</a:t>
            </a:r>
            <a:endParaRPr b="1"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지역별 암환자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354" name="Google Shape;354;p54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시각화 결과물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5" name="Google Shape;355;p54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6" name="Google Shape;356;p54"/>
          <p:cNvSpPr txBox="1"/>
          <p:nvPr/>
        </p:nvSpPr>
        <p:spPr>
          <a:xfrm>
            <a:off x="4572000" y="2233200"/>
            <a:ext cx="393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지역별 암환자수 비율의 연도별 변화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57" name="Google Shape;357;p54"/>
          <p:cNvSpPr txBox="1"/>
          <p:nvPr/>
        </p:nvSpPr>
        <p:spPr>
          <a:xfrm>
            <a:off x="522025" y="1612150"/>
            <a:ext cx="33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21번</a:t>
            </a:r>
            <a:endParaRPr/>
          </a:p>
        </p:txBody>
      </p:sp>
      <p:sp>
        <p:nvSpPr>
          <p:cNvPr id="358" name="Google Shape;358;p54"/>
          <p:cNvSpPr/>
          <p:nvPr/>
        </p:nvSpPr>
        <p:spPr>
          <a:xfrm>
            <a:off x="5475700" y="300025"/>
            <a:ext cx="2593200" cy="241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발표자분 검토해주세요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지역별 암환자 값의 분포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364" name="Google Shape;364;p55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시각화 결과물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5" name="Google Shape;365;p55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6" name="Google Shape;366;p55"/>
          <p:cNvSpPr txBox="1"/>
          <p:nvPr/>
        </p:nvSpPr>
        <p:spPr>
          <a:xfrm>
            <a:off x="4640125" y="1173575"/>
            <a:ext cx="393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지역별 암환자 지역별 분포</a:t>
            </a:r>
            <a:endParaRPr sz="1600"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0" y="1282875"/>
            <a:ext cx="4237650" cy="29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" y="1062050"/>
            <a:ext cx="4392670" cy="2262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6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연도별 미먼 - 폐암 관계성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시각화 결과물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5" name="Google Shape;375;p56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6" name="Google Shape;376;p56"/>
          <p:cNvSpPr txBox="1"/>
          <p:nvPr/>
        </p:nvSpPr>
        <p:spPr>
          <a:xfrm>
            <a:off x="4640125" y="1243900"/>
            <a:ext cx="431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미세먼지와 암환자는 크로스 (음의 상관)</a:t>
            </a:r>
            <a:endParaRPr sz="1600"/>
          </a:p>
        </p:txBody>
      </p:sp>
      <p:sp>
        <p:nvSpPr>
          <p:cNvPr id="377" name="Google Shape;377;p56"/>
          <p:cNvSpPr txBox="1"/>
          <p:nvPr/>
        </p:nvSpPr>
        <p:spPr>
          <a:xfrm>
            <a:off x="4707475" y="1828500"/>
            <a:ext cx="417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(추가 멘션)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미세먼지와 폐암 발생률을 한 그래프에 놓으니,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숫자 격차가 커 비교가 힘듦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-&gt; 이중Y축 그래프로</a:t>
            </a:r>
            <a:endParaRPr sz="1500"/>
          </a:p>
        </p:txBody>
      </p:sp>
      <p:sp>
        <p:nvSpPr>
          <p:cNvPr id="378" name="Google Shape;378;p56"/>
          <p:cNvSpPr txBox="1"/>
          <p:nvPr/>
        </p:nvSpPr>
        <p:spPr>
          <a:xfrm>
            <a:off x="4707475" y="2866050"/>
            <a:ext cx="393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스캐터 플롯으로 비교시</a:t>
            </a:r>
            <a:endParaRPr sz="1600"/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96" y="3035471"/>
            <a:ext cx="4033475" cy="21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 txBox="1"/>
          <p:nvPr/>
        </p:nvSpPr>
        <p:spPr>
          <a:xfrm>
            <a:off x="4707475" y="3324550"/>
            <a:ext cx="4172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(멘션)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</a:rPr>
              <a:t>regplot을 그려봤더니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</a:rPr>
              <a:t>범위 안에 들어오는 점이 많지 않더라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특별히 상관관계가 있다고 보기 어려운듯하다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B45F06"/>
                </a:solidFill>
              </a:rPr>
              <a:t>-&gt; 선보다 ‘범위’를 보게끔 유도</a:t>
            </a:r>
            <a:endParaRPr b="1" sz="16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요약자료</a:t>
            </a:r>
            <a:endParaRPr/>
          </a:p>
        </p:txBody>
      </p:sp>
      <p:sp>
        <p:nvSpPr>
          <p:cNvPr id="386" name="Google Shape;38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1.미세먼지 변화 추이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= 감소하는 경향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2.암환자 변화 추이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=증가하는 경향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3.미세먼지와 암환자의 상관관계(가설)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=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chemeClr val="lt1"/>
                </a:solidFill>
              </a:rPr>
              <a:t>사용 기술 소개</a:t>
            </a:r>
            <a:endParaRPr b="1" sz="7200">
              <a:solidFill>
                <a:schemeClr val="lt1"/>
              </a:solidFill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8650" y="3306025"/>
            <a:ext cx="393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ko">
                <a:solidFill>
                  <a:srgbClr val="FFFFFF"/>
                </a:solidFill>
              </a:rPr>
              <a:t>bar_chart_race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ko">
                <a:solidFill>
                  <a:srgbClr val="FFFFFF"/>
                </a:solidFill>
              </a:rPr>
              <a:t>boxplot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ko">
                <a:solidFill>
                  <a:srgbClr val="FFFFFF"/>
                </a:solidFill>
              </a:rPr>
              <a:t>folium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9"/>
          <p:cNvSpPr txBox="1"/>
          <p:nvPr/>
        </p:nvSpPr>
        <p:spPr>
          <a:xfrm>
            <a:off x="0" y="0"/>
            <a:ext cx="508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시각화 기술 및 코드 소개 (bar_chart_race)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grpSp>
        <p:nvGrpSpPr>
          <p:cNvPr id="398" name="Google Shape;398;p59"/>
          <p:cNvGrpSpPr/>
          <p:nvPr/>
        </p:nvGrpSpPr>
        <p:grpSpPr>
          <a:xfrm>
            <a:off x="4845956" y="1449600"/>
            <a:ext cx="4200384" cy="1886426"/>
            <a:chOff x="3470072" y="615600"/>
            <a:chExt cx="5272228" cy="2003000"/>
          </a:xfrm>
        </p:grpSpPr>
        <p:pic>
          <p:nvPicPr>
            <p:cNvPr id="399" name="Google Shape;399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0072" y="615600"/>
              <a:ext cx="5272225" cy="200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59"/>
            <p:cNvSpPr txBox="1"/>
            <p:nvPr/>
          </p:nvSpPr>
          <p:spPr>
            <a:xfrm>
              <a:off x="6704100" y="615600"/>
              <a:ext cx="20382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FFFFF"/>
                  </a:solidFill>
                </a:rPr>
                <a:t>https://carbon.now.sh/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401" name="Google Shape;40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75" y="933550"/>
            <a:ext cx="4565675" cy="30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9"/>
          <p:cNvSpPr txBox="1"/>
          <p:nvPr/>
        </p:nvSpPr>
        <p:spPr>
          <a:xfrm>
            <a:off x="4888075" y="3626013"/>
            <a:ext cx="3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같은 시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박스플롯</a:t>
            </a:r>
            <a:endParaRPr/>
          </a:p>
        </p:txBody>
      </p:sp>
      <p:sp>
        <p:nvSpPr>
          <p:cNvPr id="408" name="Google Shape;40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대충 박스플롯 설명하는 내용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시각화 기술 및 코드 소개 (folium)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grpSp>
        <p:nvGrpSpPr>
          <p:cNvPr id="414" name="Google Shape;414;p61"/>
          <p:cNvGrpSpPr/>
          <p:nvPr/>
        </p:nvGrpSpPr>
        <p:grpSpPr>
          <a:xfrm>
            <a:off x="3637172" y="820425"/>
            <a:ext cx="5272228" cy="2003000"/>
            <a:chOff x="3470072" y="615600"/>
            <a:chExt cx="5272228" cy="2003000"/>
          </a:xfrm>
        </p:grpSpPr>
        <p:pic>
          <p:nvPicPr>
            <p:cNvPr id="415" name="Google Shape;415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0072" y="615600"/>
              <a:ext cx="5272225" cy="200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61"/>
            <p:cNvSpPr txBox="1"/>
            <p:nvPr/>
          </p:nvSpPr>
          <p:spPr>
            <a:xfrm>
              <a:off x="6704100" y="615600"/>
              <a:ext cx="20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FFFFF"/>
                  </a:solidFill>
                </a:rPr>
                <a:t>https://carbon.now.sh/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417" name="Google Shape;41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0" y="820429"/>
            <a:ext cx="2735450" cy="37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1"/>
          <p:cNvSpPr txBox="1"/>
          <p:nvPr/>
        </p:nvSpPr>
        <p:spPr>
          <a:xfrm>
            <a:off x="3853775" y="2932575"/>
            <a:ext cx="505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지역별 값을 지도에 대입</a:t>
            </a:r>
            <a:br>
              <a:rPr lang="ko"/>
            </a:br>
            <a:r>
              <a:rPr lang="ko"/>
              <a:t>값에 따라 색이 변화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2" title="y2mate.com - Happy Song  Frank Mills New Digital Recording version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650" y="34674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2" title="y2mate.com - MBC 오늘의 날씨 BGM Frank Mills The Happy Song 초급 하.mp3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825" y="34674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2"/>
          <p:cNvSpPr/>
          <p:nvPr/>
        </p:nvSpPr>
        <p:spPr>
          <a:xfrm>
            <a:off x="1006950" y="621575"/>
            <a:ext cx="7652700" cy="2169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chemeClr val="lt1"/>
                </a:solidFill>
              </a:rPr>
              <a:t>귤처럼 상큼한 4조</a:t>
            </a:r>
            <a:endParaRPr b="1"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 전처리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431" name="Google Shape;431;p63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원본 데이터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2" name="Google Shape;432;p63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주요 변수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33" name="Google Shape;4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38" y="1110250"/>
            <a:ext cx="3164613" cy="3822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3"/>
          <p:cNvSpPr txBox="1"/>
          <p:nvPr/>
        </p:nvSpPr>
        <p:spPr>
          <a:xfrm>
            <a:off x="4640125" y="1173575"/>
            <a:ext cx="393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PM10 : 미세먼지 농도</a:t>
            </a:r>
            <a:br>
              <a:rPr lang="ko"/>
            </a:br>
            <a:r>
              <a:rPr lang="ko"/>
              <a:t>PM2.5 : 초미세먼지 농도</a:t>
            </a:r>
            <a:endParaRPr/>
          </a:p>
        </p:txBody>
      </p:sp>
      <p:sp>
        <p:nvSpPr>
          <p:cNvPr id="435" name="Google Shape;435;p63"/>
          <p:cNvSpPr txBox="1"/>
          <p:nvPr/>
        </p:nvSpPr>
        <p:spPr>
          <a:xfrm>
            <a:off x="4640125" y="1760625"/>
            <a:ext cx="3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폐암 환자 수</a:t>
            </a:r>
            <a:endParaRPr/>
          </a:p>
        </p:txBody>
      </p:sp>
      <p:sp>
        <p:nvSpPr>
          <p:cNvPr id="436" name="Google Shape;436;p63"/>
          <p:cNvSpPr txBox="1"/>
          <p:nvPr/>
        </p:nvSpPr>
        <p:spPr>
          <a:xfrm>
            <a:off x="4640125" y="2231800"/>
            <a:ext cx="3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폐암 환자 / 총인구 비율</a:t>
            </a:r>
            <a:endParaRPr/>
          </a:p>
        </p:txBody>
      </p:sp>
      <p:sp>
        <p:nvSpPr>
          <p:cNvPr id="437" name="Google Shape;437;p63"/>
          <p:cNvSpPr txBox="1"/>
          <p:nvPr/>
        </p:nvSpPr>
        <p:spPr>
          <a:xfrm>
            <a:off x="4640125" y="2782675"/>
            <a:ext cx="3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시계열 자료 : 연도 / 공간 자료 : 시도명</a:t>
            </a:r>
            <a:endParaRPr/>
          </a:p>
        </p:txBody>
      </p:sp>
      <p:sp>
        <p:nvSpPr>
          <p:cNvPr id="438" name="Google Shape;438;p63"/>
          <p:cNvSpPr/>
          <p:nvPr/>
        </p:nvSpPr>
        <p:spPr>
          <a:xfrm>
            <a:off x="4798350" y="3525450"/>
            <a:ext cx="3935100" cy="224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비포 이랬는데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컬럼명 다듬고, na 수정하고,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필요한 데이터를 이러이렇게 추려서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(에프터) 결과를 만들었다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4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시각화 기술 및 코드 소개 (템플릿)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grpSp>
        <p:nvGrpSpPr>
          <p:cNvPr id="444" name="Google Shape;444;p64"/>
          <p:cNvGrpSpPr/>
          <p:nvPr/>
        </p:nvGrpSpPr>
        <p:grpSpPr>
          <a:xfrm>
            <a:off x="4845956" y="1449600"/>
            <a:ext cx="4200384" cy="1886426"/>
            <a:chOff x="3470072" y="615600"/>
            <a:chExt cx="5272228" cy="2003000"/>
          </a:xfrm>
        </p:grpSpPr>
        <p:pic>
          <p:nvPicPr>
            <p:cNvPr id="445" name="Google Shape;445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0072" y="615600"/>
              <a:ext cx="5272225" cy="200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64"/>
            <p:cNvSpPr txBox="1"/>
            <p:nvPr/>
          </p:nvSpPr>
          <p:spPr>
            <a:xfrm>
              <a:off x="6704100" y="615600"/>
              <a:ext cx="20382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FFFFF"/>
                  </a:solidFill>
                </a:rPr>
                <a:t>https://carbon.now.sh/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447" name="Google Shape;4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75" y="933550"/>
            <a:ext cx="4565675" cy="30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99676" cy="15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750" y="118275"/>
            <a:ext cx="2821575" cy="15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06713"/>
            <a:ext cx="2699675" cy="187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7375" y="2852075"/>
            <a:ext cx="2927950" cy="20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0525" y="1540150"/>
            <a:ext cx="5256044" cy="187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65"/>
          <p:cNvCxnSpPr/>
          <p:nvPr/>
        </p:nvCxnSpPr>
        <p:spPr>
          <a:xfrm>
            <a:off x="2327975" y="954950"/>
            <a:ext cx="926400" cy="1239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65"/>
          <p:cNvCxnSpPr/>
          <p:nvPr/>
        </p:nvCxnSpPr>
        <p:spPr>
          <a:xfrm flipH="1">
            <a:off x="5825900" y="950700"/>
            <a:ext cx="902100" cy="123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65"/>
          <p:cNvCxnSpPr/>
          <p:nvPr/>
        </p:nvCxnSpPr>
        <p:spPr>
          <a:xfrm flipH="1" rot="10800000">
            <a:off x="2194175" y="2815475"/>
            <a:ext cx="974700" cy="150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65"/>
          <p:cNvCxnSpPr/>
          <p:nvPr/>
        </p:nvCxnSpPr>
        <p:spPr>
          <a:xfrm rot="10800000">
            <a:off x="5874950" y="2827775"/>
            <a:ext cx="999300" cy="1401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65"/>
          <p:cNvSpPr/>
          <p:nvPr/>
        </p:nvSpPr>
        <p:spPr>
          <a:xfrm>
            <a:off x="417900" y="492925"/>
            <a:ext cx="8251200" cy="425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00" y="152400"/>
            <a:ext cx="47480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chemeClr val="lt1"/>
                </a:solidFill>
              </a:rPr>
              <a:t>팀 소개</a:t>
            </a:r>
            <a:endParaRPr b="1"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75" y="400650"/>
            <a:ext cx="322279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50" y="1288904"/>
            <a:ext cx="8071500" cy="1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1115838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조원1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이충훈</a:t>
            </a:r>
            <a:endParaRPr sz="1600"/>
          </a:p>
        </p:txBody>
      </p:sp>
      <p:sp>
        <p:nvSpPr>
          <p:cNvPr id="102" name="Google Shape;102;p21"/>
          <p:cNvSpPr txBox="1"/>
          <p:nvPr/>
        </p:nvSpPr>
        <p:spPr>
          <a:xfrm>
            <a:off x="3104550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조원2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최은진</a:t>
            </a:r>
            <a:endParaRPr sz="1600"/>
          </a:p>
        </p:txBody>
      </p:sp>
      <p:sp>
        <p:nvSpPr>
          <p:cNvPr id="103" name="Google Shape;103;p21"/>
          <p:cNvSpPr txBox="1"/>
          <p:nvPr/>
        </p:nvSpPr>
        <p:spPr>
          <a:xfrm>
            <a:off x="7101450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조원3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문병찬</a:t>
            </a:r>
            <a:endParaRPr sz="1600"/>
          </a:p>
        </p:txBody>
      </p:sp>
      <p:sp>
        <p:nvSpPr>
          <p:cNvPr id="104" name="Google Shape;104;p21"/>
          <p:cNvSpPr txBox="1"/>
          <p:nvPr/>
        </p:nvSpPr>
        <p:spPr>
          <a:xfrm>
            <a:off x="5064913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조장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박종혁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